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326" r:id="rId2"/>
    <p:sldId id="328" r:id="rId3"/>
    <p:sldId id="340" r:id="rId4"/>
    <p:sldId id="334" r:id="rId5"/>
    <p:sldId id="333" r:id="rId6"/>
    <p:sldId id="336" r:id="rId7"/>
    <p:sldId id="351" r:id="rId8"/>
    <p:sldId id="352" r:id="rId9"/>
    <p:sldId id="342" r:id="rId10"/>
    <p:sldId id="341" r:id="rId11"/>
    <p:sldId id="337" r:id="rId12"/>
    <p:sldId id="345" r:id="rId13"/>
    <p:sldId id="348" r:id="rId14"/>
    <p:sldId id="346" r:id="rId15"/>
    <p:sldId id="347" r:id="rId16"/>
    <p:sldId id="349" r:id="rId17"/>
    <p:sldId id="350" r:id="rId18"/>
    <p:sldId id="339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9668" autoAdjust="0"/>
  </p:normalViewPr>
  <p:slideViewPr>
    <p:cSldViewPr snapToGrid="0" snapToObjects="1">
      <p:cViewPr varScale="1">
        <p:scale>
          <a:sx n="60" d="100"/>
          <a:sy n="60" d="100"/>
        </p:scale>
        <p:origin x="81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9B43F-C268-4A11-BB3B-AD9F81E4CB55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52EFD-7D71-474E-AF45-03B1103D7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890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18758-20E3-2348-BDE1-25EB0AB4DCFB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551D-428E-5244-BA31-1FFB2BB92A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612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18758-20E3-2348-BDE1-25EB0AB4DCFB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551D-428E-5244-BA31-1FFB2BB92A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529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18758-20E3-2348-BDE1-25EB0AB4DCFB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551D-428E-5244-BA31-1FFB2BB92A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388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18758-20E3-2348-BDE1-25EB0AB4DCFB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551D-428E-5244-BA31-1FFB2BB92A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690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18758-20E3-2348-BDE1-25EB0AB4DCFB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551D-428E-5244-BA31-1FFB2BB92A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191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18758-20E3-2348-BDE1-25EB0AB4DCFB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551D-428E-5244-BA31-1FFB2BB92A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177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18758-20E3-2348-BDE1-25EB0AB4DCFB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551D-428E-5244-BA31-1FFB2BB92A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93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18758-20E3-2348-BDE1-25EB0AB4DCFB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551D-428E-5244-BA31-1FFB2BB92A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405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18758-20E3-2348-BDE1-25EB0AB4DCFB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551D-428E-5244-BA31-1FFB2BB92A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580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18758-20E3-2348-BDE1-25EB0AB4DCFB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551D-428E-5244-BA31-1FFB2BB92A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660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18758-20E3-2348-BDE1-25EB0AB4DCFB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551D-428E-5244-BA31-1FFB2BB92A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479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18758-20E3-2348-BDE1-25EB0AB4DCFB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C551D-428E-5244-BA31-1FFB2BB92A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760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ffor.by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info@effor.by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130212"/>
            <a:ext cx="9144000" cy="1494107"/>
          </a:xfrm>
        </p:spPr>
        <p:txBody>
          <a:bodyPr/>
          <a:lstStyle/>
          <a:p>
            <a:pPr algn="l"/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Поддубский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Владимир Николаевич,</a:t>
            </a:r>
          </a:p>
          <a:p>
            <a:pPr algn="l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начальник методического отдела компании «Интеллект Онлайн»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2018/2019 уч. год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 descr="C:\Users\Andre\YandexDisk\Скриншоты\2018-01-26_12-09-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14" y="167362"/>
            <a:ext cx="209550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21360" y="1056390"/>
            <a:ext cx="10779760" cy="34730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2"/>
                </a:solidFill>
              </a:rPr>
              <a:t>Гомельская областная мотивирующая </a:t>
            </a:r>
            <a:r>
              <a:rPr lang="ru-RU" b="1" dirty="0" smtClean="0">
                <a:solidFill>
                  <a:schemeClr val="accent2"/>
                </a:solidFill>
              </a:rPr>
              <a:t>онлайн-диагностика</a:t>
            </a:r>
            <a:endParaRPr lang="ru-RU" b="1" dirty="0" smtClean="0">
              <a:solidFill>
                <a:schemeClr val="accent2"/>
              </a:solidFill>
            </a:endParaRPr>
          </a:p>
          <a:p>
            <a:r>
              <a:rPr lang="ru-RU" b="1" dirty="0" smtClean="0">
                <a:solidFill>
                  <a:schemeClr val="accent2"/>
                </a:solidFill>
              </a:rPr>
              <a:t>качества знаний учащихся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95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1520" y="438824"/>
            <a:ext cx="10068560" cy="71941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2"/>
                </a:solidFill>
              </a:rPr>
              <a:t>Особенности диагностики</a:t>
            </a:r>
            <a:endParaRPr lang="ru-RU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Andre\YandexDisk\Скриншоты\2018-01-26_12-09-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14" y="167362"/>
            <a:ext cx="209550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6240" y="1429702"/>
            <a:ext cx="5699760" cy="5082858"/>
          </a:xfrm>
        </p:spPr>
        <p:txBody>
          <a:bodyPr>
            <a:noAutofit/>
          </a:bodyPr>
          <a:lstStyle/>
          <a:p>
            <a:pPr lvl="0" algn="l"/>
            <a:r>
              <a:rPr lang="be-BY" sz="3600" dirty="0" smtClean="0"/>
              <a:t>Очень оперативно детально оценить как количественные, так и качественные результаты диагностики (по районам, учреждениям, классам), принять управленческие решения</a:t>
            </a:r>
            <a:endParaRPr lang="ru-RU" sz="3600" dirty="0" smtClean="0"/>
          </a:p>
        </p:txBody>
      </p:sp>
      <p:pic>
        <p:nvPicPr>
          <p:cNvPr id="4098" name="Picture 2" descr="https://ukranews.com/upload/news/2017/09/13/59b94f4b83f43-screenshot-67_1200.jpg?v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009" y="1613301"/>
            <a:ext cx="5924071" cy="396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53692" y="5577492"/>
            <a:ext cx="44763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Как же их учить дальше?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80437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04975" y="167362"/>
            <a:ext cx="7700099" cy="71941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2"/>
                </a:solidFill>
              </a:rPr>
              <a:t>Отчеты </a:t>
            </a:r>
            <a:r>
              <a:rPr lang="ru-RU" sz="4000" b="1" dirty="0" smtClean="0">
                <a:solidFill>
                  <a:schemeClr val="accent2"/>
                </a:solidFill>
              </a:rPr>
              <a:t>(количественные)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Andre\YandexDisk\Скриншоты\2018-01-26_12-09-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14" y="167362"/>
            <a:ext cx="209550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410798"/>
              </p:ext>
            </p:extLst>
          </p:nvPr>
        </p:nvGraphicFramePr>
        <p:xfrm>
          <a:off x="574159" y="1414131"/>
          <a:ext cx="10983433" cy="40424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63925"/>
                <a:gridCol w="2551814"/>
                <a:gridCol w="2502725"/>
                <a:gridCol w="2164969"/>
              </a:tblGrid>
              <a:tr h="12865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Район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Всего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учащихся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Выполнили</a:t>
                      </a:r>
                      <a:endParaRPr lang="ru-RU" sz="2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работу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Средний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результат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186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 smtClean="0">
                          <a:effectLst/>
                        </a:rPr>
                        <a:t>Лоевский</a:t>
                      </a:r>
                      <a:r>
                        <a:rPr lang="ru-RU" sz="2800" dirty="0" smtClean="0">
                          <a:effectLst/>
                        </a:rPr>
                        <a:t> район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 </a:t>
                      </a:r>
                      <a:r>
                        <a:rPr lang="ru-RU" sz="3200" dirty="0" smtClean="0">
                          <a:effectLst/>
                        </a:rPr>
                        <a:t>2 400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 </a:t>
                      </a:r>
                      <a:r>
                        <a:rPr lang="ru-RU" sz="3200" dirty="0" smtClean="0">
                          <a:effectLst/>
                        </a:rPr>
                        <a:t>2 358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 </a:t>
                      </a:r>
                      <a:r>
                        <a:rPr lang="ru-RU" sz="3200" dirty="0" smtClean="0">
                          <a:effectLst/>
                        </a:rPr>
                        <a:t>58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186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u="sng" dirty="0" err="1" smtClean="0">
                          <a:solidFill>
                            <a:schemeClr val="tx1"/>
                          </a:solidFill>
                          <a:effectLst/>
                        </a:rPr>
                        <a:t>Речицкий</a:t>
                      </a:r>
                      <a:r>
                        <a:rPr lang="ru-RU" sz="3200" u="sng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3200" u="sng" dirty="0">
                          <a:solidFill>
                            <a:schemeClr val="tx1"/>
                          </a:solidFill>
                          <a:effectLst/>
                        </a:rPr>
                        <a:t>район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 </a:t>
                      </a:r>
                      <a:r>
                        <a:rPr lang="ru-RU" sz="3200" dirty="0" smtClean="0">
                          <a:effectLst/>
                        </a:rPr>
                        <a:t>5 500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 </a:t>
                      </a:r>
                      <a:r>
                        <a:rPr lang="ru-RU" sz="3200" dirty="0" smtClean="0">
                          <a:effectLst/>
                        </a:rPr>
                        <a:t>5 251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 </a:t>
                      </a:r>
                      <a:r>
                        <a:rPr lang="ru-RU" sz="3200" dirty="0" smtClean="0">
                          <a:effectLst/>
                        </a:rPr>
                        <a:t>65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186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err="1" smtClean="0">
                          <a:effectLst/>
                        </a:rPr>
                        <a:t>Жлобинский</a:t>
                      </a:r>
                      <a:r>
                        <a:rPr lang="ru-RU" sz="2800" dirty="0" smtClean="0">
                          <a:effectLst/>
                        </a:rPr>
                        <a:t> район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 </a:t>
                      </a:r>
                      <a:r>
                        <a:rPr lang="ru-RU" sz="3200" dirty="0" smtClean="0">
                          <a:effectLst/>
                        </a:rPr>
                        <a:t>6 900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 </a:t>
                      </a:r>
                      <a:r>
                        <a:rPr lang="ru-RU" sz="3200" smtClean="0">
                          <a:effectLst/>
                        </a:rPr>
                        <a:t>6</a:t>
                      </a:r>
                      <a:r>
                        <a:rPr lang="ru-RU" sz="3200" baseline="0" smtClean="0">
                          <a:effectLst/>
                        </a:rPr>
                        <a:t> </a:t>
                      </a:r>
                      <a:r>
                        <a:rPr lang="ru-RU" sz="3200" baseline="0" dirty="0" smtClean="0">
                          <a:effectLst/>
                        </a:rPr>
                        <a:t>870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 </a:t>
                      </a:r>
                      <a:r>
                        <a:rPr lang="ru-RU" sz="3200" dirty="0" smtClean="0">
                          <a:effectLst/>
                        </a:rPr>
                        <a:t>45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332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04975" y="167362"/>
            <a:ext cx="7700099" cy="71941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2"/>
                </a:solidFill>
              </a:rPr>
              <a:t>Отчеты </a:t>
            </a:r>
            <a:r>
              <a:rPr lang="ru-RU" sz="4000" b="1" dirty="0" smtClean="0">
                <a:solidFill>
                  <a:schemeClr val="accent2"/>
                </a:solidFill>
              </a:rPr>
              <a:t>(количественные)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Andre\YandexDisk\Скриншоты\2018-01-26_12-09-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14" y="167362"/>
            <a:ext cx="209550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187471"/>
              </p:ext>
            </p:extLst>
          </p:nvPr>
        </p:nvGraphicFramePr>
        <p:xfrm>
          <a:off x="574159" y="1414131"/>
          <a:ext cx="10983433" cy="40424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63925"/>
                <a:gridCol w="2551814"/>
                <a:gridCol w="2502725"/>
                <a:gridCol w="2164969"/>
              </a:tblGrid>
              <a:tr h="12865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Район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Всего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учащихся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Выполнили</a:t>
                      </a:r>
                      <a:endParaRPr lang="ru-RU" sz="2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работу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Средний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результат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186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Средняя школа №1 </a:t>
                      </a:r>
                      <a:r>
                        <a:rPr lang="ru-RU" sz="2800" dirty="0" err="1" smtClean="0">
                          <a:effectLst/>
                        </a:rPr>
                        <a:t>г.Речицы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 </a:t>
                      </a:r>
                      <a:r>
                        <a:rPr lang="ru-RU" sz="3200" dirty="0" smtClean="0">
                          <a:effectLst/>
                        </a:rPr>
                        <a:t>455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 </a:t>
                      </a:r>
                      <a:r>
                        <a:rPr lang="ru-RU" sz="3200" dirty="0" smtClean="0">
                          <a:effectLst/>
                        </a:rPr>
                        <a:t>433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 </a:t>
                      </a:r>
                      <a:r>
                        <a:rPr lang="ru-RU" sz="3200" dirty="0" smtClean="0">
                          <a:effectLst/>
                        </a:rPr>
                        <a:t>64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186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u="sng" dirty="0" smtClean="0">
                          <a:solidFill>
                            <a:schemeClr val="tx1"/>
                          </a:solidFill>
                          <a:effectLst/>
                        </a:rPr>
                        <a:t>Гимназия </a:t>
                      </a:r>
                      <a:r>
                        <a:rPr lang="ru-RU" sz="3200" u="sng" dirty="0" err="1" smtClean="0">
                          <a:solidFill>
                            <a:schemeClr val="tx1"/>
                          </a:solidFill>
                          <a:effectLst/>
                        </a:rPr>
                        <a:t>г.Речицы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 </a:t>
                      </a:r>
                      <a:r>
                        <a:rPr lang="ru-RU" sz="3200" dirty="0" smtClean="0">
                          <a:effectLst/>
                        </a:rPr>
                        <a:t>350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 </a:t>
                      </a:r>
                      <a:r>
                        <a:rPr lang="ru-RU" sz="3200" dirty="0" smtClean="0">
                          <a:effectLst/>
                        </a:rPr>
                        <a:t>330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 </a:t>
                      </a:r>
                      <a:r>
                        <a:rPr lang="ru-RU" sz="3200" dirty="0" smtClean="0">
                          <a:effectLst/>
                        </a:rPr>
                        <a:t>72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186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Средняя школа №4 </a:t>
                      </a:r>
                      <a:r>
                        <a:rPr lang="ru-RU" sz="2800" dirty="0" err="1" smtClean="0">
                          <a:effectLst/>
                        </a:rPr>
                        <a:t>г.Речицы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 </a:t>
                      </a:r>
                      <a:r>
                        <a:rPr lang="ru-RU" sz="3200" dirty="0" smtClean="0">
                          <a:effectLst/>
                        </a:rPr>
                        <a:t>551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 </a:t>
                      </a:r>
                      <a:r>
                        <a:rPr lang="ru-RU" sz="3200" dirty="0" smtClean="0">
                          <a:effectLst/>
                        </a:rPr>
                        <a:t>536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 </a:t>
                      </a:r>
                      <a:r>
                        <a:rPr lang="ru-RU" sz="3200" dirty="0" smtClean="0">
                          <a:effectLst/>
                        </a:rPr>
                        <a:t>70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296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04975" y="167362"/>
            <a:ext cx="7700099" cy="71941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2"/>
                </a:solidFill>
              </a:rPr>
              <a:t>Отчеты </a:t>
            </a:r>
            <a:r>
              <a:rPr lang="ru-RU" sz="4000" b="1" dirty="0" smtClean="0">
                <a:solidFill>
                  <a:schemeClr val="accent2"/>
                </a:solidFill>
              </a:rPr>
              <a:t>(количественные)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Andre\YandexDisk\Скриншоты\2018-01-26_12-09-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14" y="167362"/>
            <a:ext cx="209550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386283"/>
              </p:ext>
            </p:extLst>
          </p:nvPr>
        </p:nvGraphicFramePr>
        <p:xfrm>
          <a:off x="574159" y="1414131"/>
          <a:ext cx="10983433" cy="40424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63925"/>
                <a:gridCol w="2551814"/>
                <a:gridCol w="2502725"/>
                <a:gridCol w="2164969"/>
              </a:tblGrid>
              <a:tr h="12865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Класс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Всего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учащихся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Выполнили</a:t>
                      </a:r>
                      <a:endParaRPr lang="ru-RU" sz="2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работу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Средний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результат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186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</a:rPr>
                        <a:t>8 «А»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 </a:t>
                      </a:r>
                      <a:r>
                        <a:rPr lang="ru-RU" sz="3600" dirty="0" smtClean="0">
                          <a:effectLst/>
                        </a:rPr>
                        <a:t>22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 </a:t>
                      </a:r>
                      <a:r>
                        <a:rPr lang="ru-RU" sz="3600" dirty="0" smtClean="0">
                          <a:effectLst/>
                        </a:rPr>
                        <a:t>20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 </a:t>
                      </a:r>
                      <a:r>
                        <a:rPr lang="ru-RU" sz="3600" dirty="0" smtClean="0">
                          <a:effectLst/>
                        </a:rPr>
                        <a:t>61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186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ru-RU" sz="3600" u="sng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«Б»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 </a:t>
                      </a:r>
                      <a:r>
                        <a:rPr lang="ru-RU" sz="3600" dirty="0" smtClean="0">
                          <a:effectLst/>
                        </a:rPr>
                        <a:t>25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 </a:t>
                      </a:r>
                      <a:r>
                        <a:rPr lang="ru-RU" sz="3600" dirty="0" smtClean="0">
                          <a:effectLst/>
                        </a:rPr>
                        <a:t>23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 </a:t>
                      </a:r>
                      <a:r>
                        <a:rPr lang="ru-RU" sz="3600" dirty="0" smtClean="0">
                          <a:effectLst/>
                        </a:rPr>
                        <a:t>55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186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 </a:t>
                      </a:r>
                      <a:r>
                        <a:rPr lang="ru-RU" sz="3200" dirty="0" smtClean="0">
                          <a:effectLst/>
                        </a:rPr>
                        <a:t>8 «В»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 </a:t>
                      </a:r>
                      <a:r>
                        <a:rPr lang="ru-RU" sz="3600" dirty="0" smtClean="0">
                          <a:effectLst/>
                        </a:rPr>
                        <a:t>19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 </a:t>
                      </a:r>
                      <a:r>
                        <a:rPr lang="ru-RU" sz="3600" dirty="0" smtClean="0">
                          <a:effectLst/>
                        </a:rPr>
                        <a:t>19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 </a:t>
                      </a:r>
                      <a:r>
                        <a:rPr lang="ru-RU" sz="3600" dirty="0" smtClean="0">
                          <a:effectLst/>
                        </a:rPr>
                        <a:t>73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494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04975" y="167362"/>
            <a:ext cx="7700099" cy="71941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2"/>
                </a:solidFill>
              </a:rPr>
              <a:t>Отчеты </a:t>
            </a:r>
            <a:r>
              <a:rPr lang="ru-RU" sz="4000" b="1" dirty="0" smtClean="0">
                <a:solidFill>
                  <a:schemeClr val="accent2"/>
                </a:solidFill>
              </a:rPr>
              <a:t>(количественные)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Andre\YandexDisk\Скриншоты\2018-01-26_12-09-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14" y="167362"/>
            <a:ext cx="209550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072403"/>
              </p:ext>
            </p:extLst>
          </p:nvPr>
        </p:nvGraphicFramePr>
        <p:xfrm>
          <a:off x="574159" y="1414131"/>
          <a:ext cx="10643190" cy="46038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85186"/>
                <a:gridCol w="3858004"/>
              </a:tblGrid>
              <a:tr h="14652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</a:rPr>
                        <a:t>Учащийся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</a:rPr>
                        <a:t>Результат выполнения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462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 smtClean="0">
                          <a:effectLst/>
                        </a:rPr>
                        <a:t>Шклярова</a:t>
                      </a:r>
                      <a:r>
                        <a:rPr lang="ru-RU" sz="2800" dirty="0" smtClean="0">
                          <a:effectLst/>
                        </a:rPr>
                        <a:t> Оксана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effectLst/>
                        </a:rPr>
                        <a:t> 77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462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u="sng" dirty="0" err="1" smtClean="0">
                          <a:solidFill>
                            <a:schemeClr val="tx1"/>
                          </a:solidFill>
                          <a:effectLst/>
                        </a:rPr>
                        <a:t>Лучезаров</a:t>
                      </a:r>
                      <a:r>
                        <a:rPr lang="ru-RU" sz="3200" u="sng" dirty="0" smtClean="0">
                          <a:solidFill>
                            <a:schemeClr val="tx1"/>
                          </a:solidFill>
                          <a:effectLst/>
                        </a:rPr>
                        <a:t> Стас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dirty="0">
                          <a:effectLst/>
                        </a:rPr>
                        <a:t> </a:t>
                      </a:r>
                      <a:r>
                        <a:rPr lang="ru-RU" sz="3600" dirty="0" smtClean="0">
                          <a:effectLst/>
                        </a:rPr>
                        <a:t>50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462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err="1" smtClean="0">
                          <a:effectLst/>
                        </a:rPr>
                        <a:t>Пенев</a:t>
                      </a:r>
                      <a:r>
                        <a:rPr lang="ru-RU" sz="2800" dirty="0" smtClean="0">
                          <a:effectLst/>
                        </a:rPr>
                        <a:t> Михаил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3600" dirty="0" smtClean="0">
                          <a:effectLst/>
                        </a:rPr>
                        <a:t>41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224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04975" y="167362"/>
            <a:ext cx="7700099" cy="71941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2"/>
                </a:solidFill>
              </a:rPr>
              <a:t>Отчеты </a:t>
            </a:r>
            <a:r>
              <a:rPr lang="ru-RU" sz="4000" b="1" dirty="0" smtClean="0">
                <a:solidFill>
                  <a:schemeClr val="accent2"/>
                </a:solidFill>
              </a:rPr>
              <a:t>(качественные)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Andre\YandexDisk\Скриншоты\2018-01-26_12-09-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14" y="167362"/>
            <a:ext cx="209550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629552"/>
              </p:ext>
            </p:extLst>
          </p:nvPr>
        </p:nvGraphicFramePr>
        <p:xfrm>
          <a:off x="574159" y="1414131"/>
          <a:ext cx="10643190" cy="46038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85186"/>
                <a:gridCol w="3858004"/>
              </a:tblGrid>
              <a:tr h="14652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dirty="0" smtClean="0">
                          <a:effectLst/>
                        </a:rPr>
                        <a:t>Тематический раздел</a:t>
                      </a:r>
                      <a:endParaRPr lang="ru-RU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dirty="0" smtClean="0">
                          <a:effectLst/>
                        </a:rPr>
                        <a:t>Средний результат</a:t>
                      </a:r>
                      <a:endParaRPr lang="ru-RU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462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</a:rPr>
                        <a:t>Правописание НЕ</a:t>
                      </a:r>
                      <a:r>
                        <a:rPr lang="ru-RU" sz="3200" baseline="0" dirty="0" smtClean="0">
                          <a:effectLst/>
                        </a:rPr>
                        <a:t> с глаголами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effectLst/>
                        </a:rPr>
                        <a:t>58</a:t>
                      </a:r>
                      <a:endParaRPr lang="ru-RU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462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Безударные гласные в корне слова</a:t>
                      </a:r>
                      <a:endParaRPr lang="ru-RU" sz="3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effectLst/>
                        </a:rPr>
                        <a:t>33</a:t>
                      </a:r>
                      <a:endParaRPr lang="ru-RU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462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 </a:t>
                      </a:r>
                      <a:r>
                        <a:rPr lang="ru-RU" sz="3200" dirty="0" smtClean="0">
                          <a:effectLst/>
                        </a:rPr>
                        <a:t>Словарные слова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effectLst/>
                        </a:rPr>
                        <a:t>44</a:t>
                      </a:r>
                      <a:endParaRPr lang="ru-RU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086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1520" y="438824"/>
            <a:ext cx="10068560" cy="71941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2"/>
                </a:solidFill>
              </a:rPr>
              <a:t>Дополнительные возможности</a:t>
            </a:r>
            <a:endParaRPr lang="ru-RU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Andre\YandexDisk\Скриншоты\2018-01-26_12-09-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14" y="167362"/>
            <a:ext cx="209550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935" y="1307805"/>
            <a:ext cx="5433237" cy="5135525"/>
          </a:xfrm>
        </p:spPr>
        <p:txBody>
          <a:bodyPr>
            <a:noAutofit/>
          </a:bodyPr>
          <a:lstStyle/>
          <a:p>
            <a:pPr lvl="0" algn="l"/>
            <a:r>
              <a:rPr lang="be-BY" sz="3600" dirty="0" smtClean="0"/>
              <a:t>Технологическая возможность включать </a:t>
            </a:r>
            <a:r>
              <a:rPr lang="be-BY" sz="3600" dirty="0"/>
              <a:t>режим </a:t>
            </a:r>
            <a:r>
              <a:rPr lang="be-BY" sz="3600" b="1" dirty="0" smtClean="0"/>
              <a:t>САМОСТОЯТЕЛЬНОГО</a:t>
            </a:r>
            <a:r>
              <a:rPr lang="be-BY" sz="3600" dirty="0" smtClean="0"/>
              <a:t> </a:t>
            </a:r>
            <a:r>
              <a:rPr lang="be-BY" sz="3600" b="1" dirty="0" smtClean="0"/>
              <a:t>предварительного</a:t>
            </a:r>
            <a:r>
              <a:rPr lang="be-BY" sz="3600" dirty="0" smtClean="0"/>
              <a:t> </a:t>
            </a:r>
            <a:r>
              <a:rPr lang="be-BY" sz="3600" b="1" dirty="0" smtClean="0"/>
              <a:t>тренинга</a:t>
            </a:r>
            <a:r>
              <a:rPr lang="be-BY" sz="3600" dirty="0" smtClean="0"/>
              <a:t> для ребенка к мониторинговой работе (платно)</a:t>
            </a:r>
          </a:p>
          <a:p>
            <a:pPr lvl="0" algn="l"/>
            <a:endParaRPr lang="be-BY" sz="2800" dirty="0"/>
          </a:p>
          <a:p>
            <a:pPr lvl="0" algn="l"/>
            <a:endParaRPr lang="be-BY" sz="2800" dirty="0" smtClean="0"/>
          </a:p>
          <a:p>
            <a:pPr lvl="0" algn="l"/>
            <a:endParaRPr lang="be-BY" sz="2800" dirty="0"/>
          </a:p>
          <a:p>
            <a:pPr lvl="0" algn="l"/>
            <a:endParaRPr lang="ru-RU" sz="2800" dirty="0"/>
          </a:p>
        </p:txBody>
      </p:sp>
      <p:pic>
        <p:nvPicPr>
          <p:cNvPr id="3" name="Picture 2" descr="https://milalink.ru/uploads/posts/2018-02/1517682173_esli-rebenok-vr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464" y="1429702"/>
            <a:ext cx="5606239" cy="315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62294" y="4572578"/>
            <a:ext cx="62625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Нельзя научить, можно НАУЧИТЬСЯ!!!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14563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1520" y="438824"/>
            <a:ext cx="10068560" cy="719416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chemeClr val="accent2"/>
                </a:solidFill>
              </a:rPr>
              <a:t>Дополнительные возможности</a:t>
            </a:r>
            <a:endParaRPr lang="ru-RU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Andre\YandexDisk\Скриншоты\2018-01-26_12-09-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14" y="167362"/>
            <a:ext cx="209550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6240" y="1429702"/>
            <a:ext cx="5699760" cy="5082858"/>
          </a:xfrm>
        </p:spPr>
        <p:txBody>
          <a:bodyPr>
            <a:noAutofit/>
          </a:bodyPr>
          <a:lstStyle/>
          <a:p>
            <a:pPr lvl="0" algn="l"/>
            <a:r>
              <a:rPr lang="be-BY" sz="3600" dirty="0" smtClean="0"/>
              <a:t>Оценить уровень и качество подготовительной работы, которую организовало учреждение образования (сколько учащихся отрабатывали материал, какой объем предварительных заданий выполнили)</a:t>
            </a:r>
            <a:endParaRPr lang="ru-RU" sz="3600" dirty="0"/>
          </a:p>
        </p:txBody>
      </p:sp>
      <p:pic>
        <p:nvPicPr>
          <p:cNvPr id="5122" name="Picture 2" descr="http://magspace.ru/uploads/2012/04/11/03-56z_628c6fb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41894"/>
            <a:ext cx="5757381" cy="287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68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1520" y="438824"/>
            <a:ext cx="10068560" cy="71941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2"/>
                </a:solidFill>
              </a:rPr>
              <a:t>Контакты</a:t>
            </a:r>
            <a:endParaRPr lang="ru-RU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Andre\YandexDisk\Скриншоты\2018-01-26_12-09-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14" y="167362"/>
            <a:ext cx="209550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6240" y="1429702"/>
            <a:ext cx="11576020" cy="5082858"/>
          </a:xfrm>
        </p:spPr>
        <p:txBody>
          <a:bodyPr>
            <a:noAutofit/>
          </a:bodyPr>
          <a:lstStyle/>
          <a:p>
            <a:pPr algn="l"/>
            <a:r>
              <a:rPr lang="ru-RU" sz="3200" dirty="0"/>
              <a:t>ООО «Интеллект Онлайн»</a:t>
            </a:r>
          </a:p>
          <a:p>
            <a:pPr algn="l"/>
            <a:r>
              <a:rPr lang="ru-RU" sz="3200" dirty="0" smtClean="0"/>
              <a:t>Образовательная </a:t>
            </a:r>
            <a:r>
              <a:rPr lang="ru-RU" sz="3200" dirty="0"/>
              <a:t>платформа </a:t>
            </a:r>
            <a:r>
              <a:rPr lang="en-US" sz="3200" dirty="0"/>
              <a:t>EFFOR</a:t>
            </a:r>
            <a:r>
              <a:rPr lang="ru-RU" sz="3200" dirty="0"/>
              <a:t>.</a:t>
            </a:r>
            <a:r>
              <a:rPr lang="en-US" sz="3200" dirty="0" smtClean="0"/>
              <a:t>BY</a:t>
            </a:r>
            <a:r>
              <a:rPr lang="ru-RU" sz="3200" dirty="0" smtClean="0"/>
              <a:t>: </a:t>
            </a:r>
            <a:r>
              <a:rPr lang="en-US" sz="3200" dirty="0" smtClean="0">
                <a:hlinkClick r:id="rId3"/>
              </a:rPr>
              <a:t>https:</a:t>
            </a:r>
            <a:r>
              <a:rPr lang="en-US" sz="3200" dirty="0" smtClean="0">
                <a:sym typeface="Wingdings" panose="05000000000000000000" pitchFamily="2" charset="2"/>
                <a:hlinkClick r:id="rId3"/>
              </a:rPr>
              <a:t>//</a:t>
            </a:r>
            <a:r>
              <a:rPr lang="en-US" sz="3200" dirty="0" smtClean="0">
                <a:hlinkClick r:id="rId3"/>
              </a:rPr>
              <a:t>effor.by</a:t>
            </a:r>
            <a:r>
              <a:rPr lang="en-US" sz="3200" dirty="0" smtClean="0"/>
              <a:t> </a:t>
            </a:r>
            <a:endParaRPr lang="ru-RU" sz="3200" dirty="0"/>
          </a:p>
          <a:p>
            <a:pPr algn="l"/>
            <a:r>
              <a:rPr lang="en-US" sz="3200" u="sng" dirty="0" smtClean="0">
                <a:hlinkClick r:id="rId4"/>
              </a:rPr>
              <a:t>info</a:t>
            </a:r>
            <a:r>
              <a:rPr lang="ru-RU" sz="3200" u="sng" dirty="0">
                <a:hlinkClick r:id="rId4"/>
              </a:rPr>
              <a:t>@</a:t>
            </a:r>
            <a:r>
              <a:rPr lang="en-US" sz="3200" u="sng" dirty="0" err="1">
                <a:hlinkClick r:id="rId4"/>
              </a:rPr>
              <a:t>effor</a:t>
            </a:r>
            <a:r>
              <a:rPr lang="ru-RU" sz="3200" u="sng" dirty="0">
                <a:hlinkClick r:id="rId4"/>
              </a:rPr>
              <a:t>.</a:t>
            </a:r>
            <a:r>
              <a:rPr lang="en-US" sz="3200" u="sng" dirty="0">
                <a:hlinkClick r:id="rId4"/>
              </a:rPr>
              <a:t>by</a:t>
            </a:r>
            <a:endParaRPr lang="ru-RU" sz="3200" dirty="0"/>
          </a:p>
          <a:p>
            <a:pPr algn="l"/>
            <a:r>
              <a:rPr lang="ru-RU" sz="3200" dirty="0"/>
              <a:t>+375 44 </a:t>
            </a:r>
            <a:r>
              <a:rPr lang="ru-RU" sz="3200" dirty="0" smtClean="0"/>
              <a:t>55 070 88</a:t>
            </a:r>
          </a:p>
          <a:p>
            <a:pPr algn="l"/>
            <a:r>
              <a:rPr lang="ru-RU" sz="3200" dirty="0" smtClean="0"/>
              <a:t>+375 29 394 14 71 Баранова </a:t>
            </a:r>
            <a:r>
              <a:rPr lang="ru-RU" sz="3200" smtClean="0"/>
              <a:t>Светлана Николаевна</a:t>
            </a:r>
            <a:endParaRPr lang="ru-RU" sz="3200" dirty="0"/>
          </a:p>
          <a:p>
            <a:pPr algn="l"/>
            <a:r>
              <a:rPr lang="ru-RU" sz="3200" dirty="0" smtClean="0"/>
              <a:t>+</a:t>
            </a:r>
            <a:r>
              <a:rPr lang="ru-RU" sz="3200" dirty="0"/>
              <a:t>375 29 </a:t>
            </a:r>
            <a:r>
              <a:rPr lang="ru-RU" sz="3200" dirty="0" smtClean="0"/>
              <a:t>136 92 86 Гутников Андрей Дмитриевич</a:t>
            </a:r>
            <a:endParaRPr lang="ru-RU" sz="3200" dirty="0"/>
          </a:p>
          <a:p>
            <a:pPr algn="l"/>
            <a:r>
              <a:rPr lang="ru-RU" sz="3200" dirty="0"/>
              <a:t>+375 29</a:t>
            </a:r>
            <a:r>
              <a:rPr lang="en-US" sz="3200" dirty="0"/>
              <a:t> </a:t>
            </a:r>
            <a:r>
              <a:rPr lang="ru-RU" sz="3200" dirty="0"/>
              <a:t>333 84 45 </a:t>
            </a:r>
            <a:r>
              <a:rPr lang="ru-RU" sz="3200" dirty="0" err="1"/>
              <a:t>Поддубский</a:t>
            </a:r>
            <a:r>
              <a:rPr lang="ru-RU" sz="3200" dirty="0"/>
              <a:t> Владимир Николаевич</a:t>
            </a:r>
          </a:p>
          <a:p>
            <a:pPr lvl="0" algn="l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21869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1520" y="122805"/>
            <a:ext cx="10068560" cy="131064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accent2"/>
                </a:solidFill>
              </a:rPr>
              <a:t>Модель </a:t>
            </a:r>
            <a:r>
              <a:rPr lang="ru-RU" sz="4400" b="1" dirty="0">
                <a:solidFill>
                  <a:schemeClr val="accent2"/>
                </a:solidFill>
              </a:rPr>
              <a:t>выпускника</a:t>
            </a:r>
            <a:br>
              <a:rPr lang="ru-RU" sz="4400" b="1" dirty="0">
                <a:solidFill>
                  <a:schemeClr val="accent2"/>
                </a:solidFill>
              </a:rPr>
            </a:br>
            <a:r>
              <a:rPr lang="ru-RU" sz="4400" b="1" dirty="0">
                <a:solidFill>
                  <a:schemeClr val="accent2"/>
                </a:solidFill>
              </a:rPr>
              <a:t>(учебная составляющая)</a:t>
            </a:r>
          </a:p>
        </p:txBody>
      </p:sp>
      <p:pic>
        <p:nvPicPr>
          <p:cNvPr id="1026" name="Picture 2" descr="C:\Users\Andre\YandexDisk\Скриншоты\2018-01-26_12-09-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14" y="167362"/>
            <a:ext cx="209550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976554" y="1554685"/>
            <a:ext cx="3983300" cy="9589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4192578" y="1698701"/>
            <a:ext cx="3767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Ученик</a:t>
            </a:r>
            <a:endParaRPr 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23550" y="3210869"/>
            <a:ext cx="1384100" cy="6733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0" name="TextBox 9"/>
          <p:cNvSpPr txBox="1"/>
          <p:nvPr/>
        </p:nvSpPr>
        <p:spPr>
          <a:xfrm>
            <a:off x="5439574" y="3274166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ЗУН</a:t>
            </a:r>
            <a:endParaRPr 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5727606" y="2552565"/>
            <a:ext cx="432048" cy="594635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4719494" y="3884201"/>
            <a:ext cx="720080" cy="4787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406856" y="3893221"/>
            <a:ext cx="765596" cy="5253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2703270" y="4412145"/>
            <a:ext cx="2304256" cy="9589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2995988" y="4556161"/>
            <a:ext cx="1867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Сдача ЦТ</a:t>
            </a:r>
            <a:endParaRPr 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280810" y="4435005"/>
            <a:ext cx="3983300" cy="1800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6280810" y="4579021"/>
            <a:ext cx="3983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Практические умения применять 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теоретические знания и </a:t>
            </a: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умения в 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жизненных ситуациях</a:t>
            </a: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87446" y="5803157"/>
            <a:ext cx="1867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???</a:t>
            </a:r>
            <a:endParaRPr lang="ru-RU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170" name="Picture 2" descr="http://placepic.ru/uploads/posts/2010-05/1275292898_placepic.ru_dsc_92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020" y="1541335"/>
            <a:ext cx="3564977" cy="238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kti.ru/img/news/1640/big_8fc17e1841b2ceaca8b6ff052778e43b0f0ab896c971e89f4fcbb27b24ff75f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1" r="8146"/>
          <a:stretch/>
        </p:blipFill>
        <p:spPr bwMode="auto">
          <a:xfrm>
            <a:off x="-74428" y="1623387"/>
            <a:ext cx="3657601" cy="253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65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1520" y="122805"/>
            <a:ext cx="10068560" cy="131064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accent2"/>
                </a:solidFill>
              </a:rPr>
              <a:t>Проблема</a:t>
            </a:r>
            <a:endParaRPr lang="ru-RU" sz="5400" b="1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C:\Users\Andre\YandexDisk\Скриншоты\2018-01-26_12-09-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14" y="167362"/>
            <a:ext cx="209550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016" y="1675822"/>
            <a:ext cx="5621967" cy="509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35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1520" y="167362"/>
            <a:ext cx="10068560" cy="71941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2"/>
                </a:solidFill>
              </a:rPr>
              <a:t>Системы управления</a:t>
            </a:r>
            <a:endParaRPr lang="ru-RU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Andre\YandexDisk\Скриншоты\2018-01-26_12-09-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14" y="167362"/>
            <a:ext cx="209550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userdocs.ru/pars_docs/refs/20/19365/19365_html_m25979fd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" y="872510"/>
            <a:ext cx="11294745" cy="596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52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1520" y="438824"/>
            <a:ext cx="10068560" cy="71941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2"/>
                </a:solidFill>
              </a:rPr>
              <a:t>Задачи диагностики</a:t>
            </a:r>
            <a:endParaRPr lang="ru-RU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Andre\YandexDisk\Скриншоты\2018-01-26_12-09-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14" y="167362"/>
            <a:ext cx="209550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6240" y="1259574"/>
            <a:ext cx="11318240" cy="5082858"/>
          </a:xfrm>
        </p:spPr>
        <p:txBody>
          <a:bodyPr>
            <a:noAutofit/>
          </a:bodyPr>
          <a:lstStyle/>
          <a:p>
            <a:pPr algn="just"/>
            <a:r>
              <a:rPr lang="ru-RU" sz="3600" dirty="0" smtClean="0"/>
              <a:t>- </a:t>
            </a:r>
            <a:r>
              <a:rPr lang="ru-RU" sz="3600" dirty="0"/>
              <a:t>Получение </a:t>
            </a:r>
            <a:r>
              <a:rPr lang="ru-RU" sz="3600" dirty="0" smtClean="0"/>
              <a:t>оперативной и </a:t>
            </a:r>
            <a:r>
              <a:rPr lang="ru-RU" sz="3600" dirty="0"/>
              <a:t>объективной информации о </a:t>
            </a:r>
            <a:r>
              <a:rPr lang="ru-RU" sz="3600" dirty="0" smtClean="0"/>
              <a:t>результативности </a:t>
            </a:r>
            <a:r>
              <a:rPr lang="ru-RU" sz="3600" dirty="0"/>
              <a:t>образовательного процесса в учреждении общего среднего образования (</a:t>
            </a:r>
            <a:r>
              <a:rPr lang="ru-RU" sz="3600"/>
              <a:t>УОСО</a:t>
            </a:r>
            <a:r>
              <a:rPr lang="ru-RU" sz="3600" smtClean="0"/>
              <a:t>).</a:t>
            </a:r>
            <a:endParaRPr lang="ru-RU" sz="3600" dirty="0"/>
          </a:p>
          <a:p>
            <a:pPr algn="just"/>
            <a:r>
              <a:rPr lang="ru-RU" sz="3600" dirty="0" smtClean="0"/>
              <a:t>- Возможность на </a:t>
            </a:r>
            <a:r>
              <a:rPr lang="ru-RU" sz="3600" dirty="0"/>
              <a:t>этой основе корректировать программу развития УОСО.</a:t>
            </a:r>
          </a:p>
          <a:p>
            <a:pPr algn="just"/>
            <a:r>
              <a:rPr lang="ru-RU" sz="3600" dirty="0" smtClean="0"/>
              <a:t>- Выявление </a:t>
            </a:r>
            <a:r>
              <a:rPr lang="ru-RU" sz="3600" dirty="0"/>
              <a:t>уровня квалификации педагогических кадров, их </a:t>
            </a:r>
            <a:r>
              <a:rPr lang="ru-RU" sz="3600" dirty="0" smtClean="0"/>
              <a:t>подготовленности </a:t>
            </a:r>
            <a:r>
              <a:rPr lang="ru-RU" sz="3600" dirty="0"/>
              <a:t>к решению образовательных задач.</a:t>
            </a:r>
          </a:p>
          <a:p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09152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1520" y="438824"/>
            <a:ext cx="10068560" cy="71941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2"/>
                </a:solidFill>
              </a:rPr>
              <a:t>Учебные предметы для диагностики</a:t>
            </a:r>
            <a:endParaRPr lang="ru-RU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Andre\YandexDisk\Скриншоты\2018-01-26_12-09-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14" y="167362"/>
            <a:ext cx="209550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6240" y="1429702"/>
            <a:ext cx="11318240" cy="5082858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/>
              <a:t>-    </a:t>
            </a:r>
            <a:r>
              <a:rPr lang="ru-RU" sz="4000" dirty="0" smtClean="0"/>
              <a:t>математика (4 </a:t>
            </a:r>
            <a:r>
              <a:rPr lang="ru-RU" sz="4000" dirty="0"/>
              <a:t>классы); </a:t>
            </a:r>
          </a:p>
          <a:p>
            <a:pPr marL="571500" indent="-571500" algn="l">
              <a:buFontTx/>
              <a:buChar char="-"/>
            </a:pPr>
            <a:r>
              <a:rPr lang="ru-RU" sz="4000" dirty="0" smtClean="0"/>
              <a:t>русский </a:t>
            </a:r>
            <a:r>
              <a:rPr lang="ru-RU" sz="4000" dirty="0"/>
              <a:t>язык </a:t>
            </a:r>
            <a:r>
              <a:rPr lang="ru-RU" sz="4000" dirty="0" smtClean="0"/>
              <a:t>(4 </a:t>
            </a:r>
            <a:r>
              <a:rPr lang="ru-RU" sz="4000" dirty="0"/>
              <a:t>классы</a:t>
            </a:r>
            <a:r>
              <a:rPr lang="ru-RU" sz="4000" dirty="0" smtClean="0"/>
              <a:t>);</a:t>
            </a:r>
          </a:p>
          <a:p>
            <a:pPr marL="571500" indent="-571500" algn="l">
              <a:buFontTx/>
              <a:buChar char="-"/>
            </a:pPr>
            <a:r>
              <a:rPr lang="ru-RU" sz="4000" dirty="0" smtClean="0"/>
              <a:t>белорусский </a:t>
            </a:r>
            <a:r>
              <a:rPr lang="ru-RU" sz="4000" dirty="0"/>
              <a:t>язык </a:t>
            </a:r>
            <a:r>
              <a:rPr lang="ru-RU" sz="4000" dirty="0" smtClean="0"/>
              <a:t>(4 </a:t>
            </a:r>
            <a:r>
              <a:rPr lang="ru-RU" sz="4000" dirty="0"/>
              <a:t>классы); </a:t>
            </a:r>
            <a:endParaRPr lang="ru-RU" sz="4000" dirty="0" smtClean="0"/>
          </a:p>
          <a:p>
            <a:pPr marL="571500" indent="-571500" algn="l">
              <a:buFontTx/>
              <a:buChar char="-"/>
            </a:pPr>
            <a:r>
              <a:rPr lang="ru-RU" sz="4000" dirty="0" smtClean="0"/>
              <a:t>физика (8 </a:t>
            </a:r>
            <a:r>
              <a:rPr lang="ru-RU" sz="4000" dirty="0"/>
              <a:t>классы); </a:t>
            </a:r>
            <a:endParaRPr lang="ru-RU" sz="4000" dirty="0" smtClean="0"/>
          </a:p>
          <a:p>
            <a:pPr marL="571500" indent="-571500" algn="l">
              <a:buFontTx/>
              <a:buChar char="-"/>
            </a:pPr>
            <a:r>
              <a:rPr lang="ru-RU" sz="4000" dirty="0" smtClean="0"/>
              <a:t>химия </a:t>
            </a:r>
            <a:r>
              <a:rPr lang="ru-RU" sz="4000" dirty="0"/>
              <a:t>(</a:t>
            </a:r>
            <a:r>
              <a:rPr lang="ru-RU" sz="4000" dirty="0" smtClean="0"/>
              <a:t>7 </a:t>
            </a:r>
            <a:r>
              <a:rPr lang="ru-RU" sz="4000" dirty="0"/>
              <a:t>классы</a:t>
            </a:r>
            <a:r>
              <a:rPr lang="ru-RU" sz="4000" dirty="0" smtClean="0"/>
              <a:t>)</a:t>
            </a:r>
          </a:p>
        </p:txBody>
      </p:sp>
      <p:pic>
        <p:nvPicPr>
          <p:cNvPr id="3074" name="Picture 2" descr="http://tsniis-vp.com/assets/slideshow/slide-challenge-485ead6e7a91342292e138b930d27d080f412673ac5311f72fecc9524d079f3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12"/>
          <a:stretch/>
        </p:blipFill>
        <p:spPr bwMode="auto">
          <a:xfrm>
            <a:off x="6839402" y="3429000"/>
            <a:ext cx="4875078" cy="269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0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1520" y="271462"/>
            <a:ext cx="10068560" cy="115824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2"/>
                </a:solidFill>
              </a:rPr>
              <a:t>Учебные предметы для работы учащихся и учителей на </a:t>
            </a:r>
            <a:r>
              <a:rPr lang="en-US" sz="4000" b="1" dirty="0" smtClean="0">
                <a:solidFill>
                  <a:schemeClr val="accent2"/>
                </a:solidFill>
              </a:rPr>
              <a:t>EFFOR.BY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Andre\YandexDisk\Скриншоты\2018-01-26_12-09-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14" y="167362"/>
            <a:ext cx="209550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6240" y="1429702"/>
            <a:ext cx="11318240" cy="5082858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/>
              <a:t>-    математика </a:t>
            </a:r>
            <a:r>
              <a:rPr lang="ru-RU" sz="3600" dirty="0"/>
              <a:t>(1-11 классы); </a:t>
            </a:r>
          </a:p>
          <a:p>
            <a:pPr marL="571500" indent="-571500" algn="l">
              <a:buFontTx/>
              <a:buChar char="-"/>
            </a:pPr>
            <a:r>
              <a:rPr lang="ru-RU" sz="3600" dirty="0" smtClean="0"/>
              <a:t>русский </a:t>
            </a:r>
            <a:r>
              <a:rPr lang="ru-RU" sz="3600" dirty="0"/>
              <a:t>язык (2-11 классы</a:t>
            </a:r>
            <a:r>
              <a:rPr lang="ru-RU" sz="3600" dirty="0" smtClean="0"/>
              <a:t>);</a:t>
            </a:r>
          </a:p>
          <a:p>
            <a:pPr marL="571500" indent="-571500" algn="l">
              <a:buFontTx/>
              <a:buChar char="-"/>
            </a:pPr>
            <a:r>
              <a:rPr lang="ru-RU" sz="3600" dirty="0" smtClean="0"/>
              <a:t>белорусский </a:t>
            </a:r>
            <a:r>
              <a:rPr lang="ru-RU" sz="3600" dirty="0"/>
              <a:t>язык (2-4 классы); </a:t>
            </a:r>
            <a:endParaRPr lang="ru-RU" sz="3600" dirty="0" smtClean="0"/>
          </a:p>
          <a:p>
            <a:pPr marL="571500" indent="-571500" algn="l">
              <a:buFontTx/>
              <a:buChar char="-"/>
            </a:pPr>
            <a:r>
              <a:rPr lang="ru-RU" sz="3600" dirty="0" smtClean="0"/>
              <a:t>английский </a:t>
            </a:r>
            <a:r>
              <a:rPr lang="ru-RU" sz="3600" dirty="0"/>
              <a:t>язык (</a:t>
            </a:r>
            <a:r>
              <a:rPr lang="ru-RU" sz="3600" dirty="0" smtClean="0"/>
              <a:t>3 класс); </a:t>
            </a:r>
          </a:p>
          <a:p>
            <a:pPr marL="571500" indent="-571500" algn="l">
              <a:buFontTx/>
              <a:buChar char="-"/>
            </a:pPr>
            <a:r>
              <a:rPr lang="ru-RU" sz="3600" dirty="0" smtClean="0"/>
              <a:t>физика </a:t>
            </a:r>
            <a:r>
              <a:rPr lang="ru-RU" sz="3600" dirty="0"/>
              <a:t>(7-11 классы); </a:t>
            </a:r>
            <a:endParaRPr lang="ru-RU" sz="3600" dirty="0" smtClean="0"/>
          </a:p>
          <a:p>
            <a:pPr marL="571500" indent="-571500" algn="l">
              <a:buFontTx/>
              <a:buChar char="-"/>
            </a:pPr>
            <a:r>
              <a:rPr lang="ru-RU" sz="3600" dirty="0" smtClean="0"/>
              <a:t>химия </a:t>
            </a:r>
            <a:r>
              <a:rPr lang="ru-RU" sz="3600" dirty="0"/>
              <a:t>(7-11 классы); </a:t>
            </a:r>
            <a:endParaRPr lang="ru-RU" sz="3600" dirty="0" smtClean="0"/>
          </a:p>
          <a:p>
            <a:pPr marL="571500" indent="-571500" algn="l">
              <a:buFontTx/>
              <a:buChar char="-"/>
            </a:pPr>
            <a:r>
              <a:rPr lang="ru-RU" sz="3600" dirty="0" smtClean="0"/>
              <a:t>астрономия </a:t>
            </a:r>
            <a:r>
              <a:rPr lang="ru-RU" sz="3600" dirty="0"/>
              <a:t>(11 </a:t>
            </a:r>
            <a:r>
              <a:rPr lang="ru-RU" sz="3600" dirty="0" smtClean="0"/>
              <a:t>класс)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72103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0160" y="167362"/>
            <a:ext cx="9519920" cy="71941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2"/>
                </a:solidFill>
              </a:rPr>
              <a:t>Матрица диагностики</a:t>
            </a:r>
            <a:endParaRPr lang="ru-RU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Andre\YandexDisk\Скриншоты\2018-01-26_12-09-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14" y="167362"/>
            <a:ext cx="209550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288651"/>
              </p:ext>
            </p:extLst>
          </p:nvPr>
        </p:nvGraphicFramePr>
        <p:xfrm>
          <a:off x="599440" y="990246"/>
          <a:ext cx="10596880" cy="54919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1983"/>
                <a:gridCol w="3016457"/>
                <a:gridCol w="2649220"/>
                <a:gridCol w="2649220"/>
              </a:tblGrid>
              <a:tr h="59402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</a:rPr>
                        <a:t>Классы</a:t>
                      </a:r>
                      <a:endParaRPr lang="ru-RU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72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4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7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8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</a:tr>
              <a:tr h="2672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Сентябрь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2"/>
                          </a:solidFill>
                          <a:effectLst/>
                        </a:rPr>
                        <a:t>ПОДГОТОВКА к диагностике!!! </a:t>
                      </a:r>
                      <a:endParaRPr lang="ru-RU" sz="28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</a:tr>
              <a:tr h="6980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Октябрь 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Повторение пройденного материала (математика,</a:t>
                      </a:r>
                      <a:r>
                        <a:rPr lang="ru-RU" sz="1800" baseline="0" dirty="0" smtClean="0">
                          <a:effectLst/>
                        </a:rPr>
                        <a:t> русский и белорусский языки)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Повторение пройденного материала (физика)</a:t>
                      </a:r>
                      <a:endParaRPr lang="ru-RU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</a:tr>
              <a:tr h="6980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Апрель 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</a:tr>
              <a:tr h="6980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Май 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424113" algn="l"/>
                        </a:tabLst>
                        <a:defRPr/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Обобщение пройденного материала за год Повторение пройденного материала (математика,</a:t>
                      </a:r>
                      <a:r>
                        <a:rPr lang="ru-RU" sz="1800" baseline="0" dirty="0" smtClean="0">
                          <a:effectLst/>
                        </a:rPr>
                        <a:t> русский и белорусский языки)</a:t>
                      </a:r>
                      <a:endParaRPr lang="ru-RU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24113" algn="l"/>
                        </a:tabLs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Обобщение пройденного материала за год (химия)</a:t>
                      </a:r>
                      <a:endParaRPr lang="ru-RU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Обобщение пройденного материала за год (физика)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</a:tr>
            </a:tbl>
          </a:graphicData>
        </a:graphic>
      </p:graphicFrame>
      <p:sp>
        <p:nvSpPr>
          <p:cNvPr id="15" name="Выгнутая вправо стрелка 14"/>
          <p:cNvSpPr/>
          <p:nvPr/>
        </p:nvSpPr>
        <p:spPr>
          <a:xfrm rot="10800000">
            <a:off x="2475729" y="2806990"/>
            <a:ext cx="589984" cy="3285468"/>
          </a:xfrm>
          <a:prstGeom prst="curved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36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1520" y="438824"/>
            <a:ext cx="10068560" cy="71941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2"/>
                </a:solidFill>
              </a:rPr>
              <a:t>Особенности диагностики</a:t>
            </a:r>
            <a:endParaRPr lang="ru-RU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Andre\YandexDisk\Скриншоты\2018-01-26_12-09-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14" y="167362"/>
            <a:ext cx="209550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6240" y="1429702"/>
            <a:ext cx="5079528" cy="5082858"/>
          </a:xfrm>
        </p:spPr>
        <p:txBody>
          <a:bodyPr>
            <a:noAutofit/>
          </a:bodyPr>
          <a:lstStyle/>
          <a:p>
            <a:pPr lvl="0" algn="l"/>
            <a:r>
              <a:rPr lang="be-BY" sz="3200" dirty="0" smtClean="0"/>
              <a:t>Возможность выполнять </a:t>
            </a:r>
            <a:r>
              <a:rPr lang="be-BY" sz="3200" dirty="0"/>
              <a:t>проверочные онлайн-работы в удобное для учащихся и школы время, </a:t>
            </a:r>
            <a:r>
              <a:rPr lang="be-BY" sz="3200" dirty="0" smtClean="0"/>
              <a:t>как на </a:t>
            </a:r>
            <a:r>
              <a:rPr lang="be-BY" sz="3200" dirty="0"/>
              <a:t>компьютерах учреждения </a:t>
            </a:r>
            <a:r>
              <a:rPr lang="be-BY" sz="3200" dirty="0" smtClean="0"/>
              <a:t>образования, так и на </a:t>
            </a:r>
            <a:r>
              <a:rPr lang="be-BY" sz="3200" dirty="0"/>
              <a:t>личных компьютерных устройствах учащихся, в том числе – </a:t>
            </a:r>
            <a:r>
              <a:rPr lang="be-BY" sz="3200" dirty="0" smtClean="0"/>
              <a:t>мобильных</a:t>
            </a:r>
            <a:endParaRPr lang="ru-RU" sz="3200" dirty="0"/>
          </a:p>
          <a:p>
            <a:pPr lvl="0" algn="l"/>
            <a:endParaRPr lang="ru-RU" sz="2800" dirty="0"/>
          </a:p>
        </p:txBody>
      </p:sp>
      <p:pic>
        <p:nvPicPr>
          <p:cNvPr id="2050" name="Picture 2" descr="http://mchildren.ru/wp-content/uploads/2016/03/Boy_Working_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473" y="1429702"/>
            <a:ext cx="6365607" cy="425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65679" y="5808199"/>
            <a:ext cx="47761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Я  </a:t>
            </a:r>
            <a:r>
              <a:rPr lang="ru-RU" sz="2800" b="1" u="sng" dirty="0" smtClean="0"/>
              <a:t>РЕАЛЬНО</a:t>
            </a:r>
            <a:r>
              <a:rPr lang="ru-RU" sz="2800" b="1" dirty="0" smtClean="0"/>
              <a:t> </a:t>
            </a:r>
          </a:p>
          <a:p>
            <a:pPr algn="ctr"/>
            <a:r>
              <a:rPr lang="ru-RU" sz="2800" b="1" dirty="0" smtClean="0"/>
              <a:t>все решил САМ!!!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17489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7883</TotalTime>
  <Words>453</Words>
  <Application>Microsoft Office PowerPoint</Application>
  <PresentationFormat>Широкоэкранный</PresentationFormat>
  <Paragraphs>151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Модель выпускника (учебная составляющая)</vt:lpstr>
      <vt:lpstr>Проблема</vt:lpstr>
      <vt:lpstr>Системы управления</vt:lpstr>
      <vt:lpstr>Задачи диагностики</vt:lpstr>
      <vt:lpstr>Учебные предметы для диагностики</vt:lpstr>
      <vt:lpstr>Учебные предметы для работы учащихся и учителей на EFFOR.BY</vt:lpstr>
      <vt:lpstr>Матрица диагностики</vt:lpstr>
      <vt:lpstr>Особенности диагностики</vt:lpstr>
      <vt:lpstr>Особенности диагностики</vt:lpstr>
      <vt:lpstr>Отчеты (количественные)</vt:lpstr>
      <vt:lpstr>Отчеты (количественные)</vt:lpstr>
      <vt:lpstr>Отчеты (количественные)</vt:lpstr>
      <vt:lpstr>Отчеты (количественные)</vt:lpstr>
      <vt:lpstr>Отчеты (качественные)</vt:lpstr>
      <vt:lpstr>Дополнительные возможности</vt:lpstr>
      <vt:lpstr>Дополнительные возможности</vt:lpstr>
      <vt:lpstr>Контакты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Платформы ООО «Интеллект Онлайн» для современной школы</dc:title>
  <dc:creator>Михаил Зеков</dc:creator>
  <cp:lastModifiedBy>underoak</cp:lastModifiedBy>
  <cp:revision>107</cp:revision>
  <dcterms:created xsi:type="dcterms:W3CDTF">2017-07-19T07:56:51Z</dcterms:created>
  <dcterms:modified xsi:type="dcterms:W3CDTF">2018-10-09T03:13:07Z</dcterms:modified>
</cp:coreProperties>
</file>